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</p:sldMasterIdLst>
  <p:notesMasterIdLst>
    <p:notesMasterId r:id="rId13"/>
  </p:notesMasterIdLst>
  <p:sldIdLst>
    <p:sldId id="261" r:id="rId3"/>
    <p:sldId id="260" r:id="rId4"/>
    <p:sldId id="256" r:id="rId5"/>
    <p:sldId id="257" r:id="rId6"/>
    <p:sldId id="258" r:id="rId7"/>
    <p:sldId id="259" r:id="rId8"/>
    <p:sldId id="263" r:id="rId9"/>
    <p:sldId id="264" r:id="rId10"/>
    <p:sldId id="265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elemann.upc.es\Grups\EPSEVG\EPSEVG-QUALITAT\Indicadors\Situacions%20expedients%20acad&#232;mics%20GRENGIN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elemann.upc.es\Grups\EPSEVG\EPSEVG-QUALITAT\Indicadors\Trasllats%20a%2027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elemann.upc.es\Grups\EPSEVG\EPSEVG-QUALITAT\Indicadors\Trasllats%20a%2027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telemann.upc.es\Grups\EPSEVG\EPSEVG-QUALITAT\Indicadors\Trasllats%20a%2027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elemann.upc.es\Grups\EPSEVG\EPSEVG-QUALITAT\Indicadors\No%20superen%20FS%20o%201ANY%20a%20INFORMATIC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telemann.upc.es\Grups\EPSEVG\EPSEVG-QUALITAT\Indicadors\Comparativa%20notes%20d'acc&#233;s%20GRENGINF%20a%20270%20i%2034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telemann.upc.es\Grups\EPSEVG\EPSEVG-QUALITAT\Indicadors\Comparativa%20notes%20d'acc&#233;s%20GRENGINF%20a%20270%20i%2034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[Situacions expedients acadèmics GRENGINF.xlsx]Full2!Taula dinàmica50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1800" dirty="0"/>
              <a:t>Situacions</a:t>
            </a:r>
            <a:r>
              <a:rPr lang="ca-ES" sz="1800" baseline="0" dirty="0"/>
              <a:t> acadèmiques dels estudiants </a:t>
            </a:r>
          </a:p>
          <a:p>
            <a:pPr>
              <a:defRPr/>
            </a:pPr>
            <a:r>
              <a:rPr lang="ca-ES" sz="1800" baseline="0" dirty="0"/>
              <a:t>d'Enginyeria Informàtica</a:t>
            </a:r>
            <a:endParaRPr lang="ca-ES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ivotFmts>
      <c:pivotFmt>
        <c:idx val="0"/>
      </c:pivotFmt>
      <c:pivotFmt>
        <c:idx val="1"/>
        <c:spPr>
          <a:solidFill>
            <a:schemeClr val="accent1">
              <a:alpha val="85000"/>
            </a:schemeClr>
          </a:solidFill>
          <a:ln w="9525" cap="flat" cmpd="sng" algn="ctr">
            <a:solidFill>
              <a:schemeClr val="lt1">
                <a:alpha val="50000"/>
              </a:schemeClr>
            </a:solidFill>
            <a:round/>
          </a:ln>
          <a:effectLst/>
        </c:spPr>
        <c:marker>
          <c:symbol val="circle"/>
          <c:size val="6"/>
          <c:spPr>
            <a:solidFill>
              <a:schemeClr val="accent1">
                <a:alpha val="85000"/>
              </a:schemeClr>
            </a:solidFill>
            <a:ln>
              <a:noFill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>
              <a:alpha val="85000"/>
            </a:schemeClr>
          </a:solidFill>
          <a:ln w="9525" cap="flat" cmpd="sng" algn="ctr">
            <a:solidFill>
              <a:schemeClr val="lt1">
                <a:alpha val="50000"/>
              </a:schemeClr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>
              <a:alpha val="85000"/>
            </a:schemeClr>
          </a:solidFill>
          <a:ln w="9525" cap="flat" cmpd="sng" algn="ctr">
            <a:solidFill>
              <a:schemeClr val="lt1">
                <a:alpha val="50000"/>
              </a:schemeClr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Full2!$B$3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71D8A0B-B11D-49AC-82F0-7DA1F91135EF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 – (0,22%)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C9D-46A5-857E-40181E448DF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8B749FB-156E-495A-A2D6-084E0C0FAFC3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 – (33,84%)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C9D-46A5-857E-40181E448DF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1485C13-F4E4-4BEE-A94E-5D15EB972158}" type="VALUE">
                      <a:rPr lang="en-US" smtClean="0"/>
                      <a:pPr/>
                      <a:t>[VALOR]</a:t>
                    </a:fld>
                    <a:r>
                      <a:rPr lang="en-US" dirty="0" smtClean="0"/>
                      <a:t> – (20,91%)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C9D-46A5-857E-40181E448DF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41BDAB7-7AE7-4A8C-BE27-DDE1448AF848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 – (6,90%)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C9D-46A5-857E-40181E448DF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11E6ECAC-6CB5-435F-B4FE-755FBB5E0082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 – (0,40%)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C9D-46A5-857E-40181E448DF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A5090548-740A-4D52-B2BE-088C9ED76065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 – (9,70%)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C9D-46A5-857E-40181E448DF6}"/>
                </c:ext>
              </c:extLst>
            </c:dLbl>
            <c:dLbl>
              <c:idx val="6"/>
              <c:layout>
                <c:manualLayout>
                  <c:x val="1.8677700044257423E-3"/>
                  <c:y val="3.453771215103161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5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7F98C56-1527-4AAF-A3A4-B09CB114A74B}" type="VALUE">
                      <a:rPr lang="en-US" smtClean="0"/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50">
                          <a:solidFill>
                            <a:prstClr val="black"/>
                          </a:solidFill>
                        </a:defRPr>
                      </a:pPr>
                      <a:t>[VALOR]</a:t>
                    </a:fld>
                    <a:r>
                      <a:rPr lang="en-US" dirty="0" smtClean="0"/>
                      <a:t> </a:t>
                    </a:r>
                    <a:r>
                      <a:rPr lang="en-US" sz="1050" b="1" i="0" u="none" strike="noStrike" kern="1200" baseline="0" dirty="0" smtClean="0">
                        <a:solidFill>
                          <a:prstClr val="black"/>
                        </a:solidFill>
                      </a:rPr>
                      <a:t>– (0,65%)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05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794980661362"/>
                      <c:h val="4.61237344770355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C9D-46A5-857E-40181E448DF6}"/>
                </c:ext>
              </c:extLst>
            </c:dLbl>
            <c:dLbl>
              <c:idx val="7"/>
              <c:layout>
                <c:manualLayout>
                  <c:x val="-1.7132503844944937E-3"/>
                  <c:y val="-2.3567534626183148E-3"/>
                </c:manualLayout>
              </c:layout>
              <c:tx>
                <c:rich>
                  <a:bodyPr/>
                  <a:lstStyle/>
                  <a:p>
                    <a:fld id="{95935EB7-8AAD-4D2F-B3F9-4BEE2586B819}" type="VALUE">
                      <a:rPr lang="en-US" smtClean="0"/>
                      <a:pPr/>
                      <a:t>[VALOR]</a:t>
                    </a:fld>
                    <a:r>
                      <a:rPr lang="en-US" dirty="0" smtClean="0"/>
                      <a:t> – (0,65%)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C9D-46A5-857E-40181E448DF6}"/>
                </c:ext>
              </c:extLst>
            </c:dLbl>
            <c:dLbl>
              <c:idx val="8"/>
              <c:layout/>
              <c:tx>
                <c:rich>
                  <a:bodyPr rot="0" spcFirstLastPara="1" vertOverflow="ellipsis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42941A6-7F10-44A9-9707-0797C99B230B}" type="VALUE">
                      <a:rPr lang="en-US" smtClean="0"/>
                      <a:pPr>
                        <a:defRPr sz="1050">
                          <a:solidFill>
                            <a:schemeClr val="tx1"/>
                          </a:solidFill>
                        </a:defRPr>
                      </a:pPr>
                      <a:t>[VALOR]</a:t>
                    </a:fld>
                    <a:r>
                      <a:rPr lang="en-US" smtClean="0"/>
                      <a:t> – (9,91%)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C9D-46A5-857E-40181E448DF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C00DD771-3CC9-42B1-957E-DD1A60F743ED}" type="VALUE">
                      <a:rPr lang="en-US" smtClean="0"/>
                      <a:pPr/>
                      <a:t>[VALOR]</a:t>
                    </a:fld>
                    <a:r>
                      <a:rPr lang="en-US" dirty="0" smtClean="0"/>
                      <a:t> - (15,09%)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C9D-46A5-857E-40181E448D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Full2!$A$4:$A$13</c:f>
              <c:strCache>
                <c:ptCount val="10"/>
                <c:pt idx="0">
                  <c:v>Amb convalidacions no matriculat</c:v>
                </c:pt>
                <c:pt idx="1">
                  <c:v>Matriculat</c:v>
                </c:pt>
                <c:pt idx="2">
                  <c:v>No apte de 1r any</c:v>
                </c:pt>
                <c:pt idx="3">
                  <c:v>No apte de FS/FI</c:v>
                </c:pt>
                <c:pt idx="4">
                  <c:v>Parlar amb Secretaria</c:v>
                </c:pt>
                <c:pt idx="5">
                  <c:v>Sense informació</c:v>
                </c:pt>
                <c:pt idx="6">
                  <c:v>Suspensió temporal de serveis acadèmics</c:v>
                </c:pt>
                <c:pt idx="7">
                  <c:v>Tancat per control NA</c:v>
                </c:pt>
                <c:pt idx="8">
                  <c:v>Titulat</c:v>
                </c:pt>
                <c:pt idx="9">
                  <c:v>Trasllat d'expedient</c:v>
                </c:pt>
              </c:strCache>
            </c:strRef>
          </c:cat>
          <c:val>
            <c:numRef>
              <c:f>Full2!$B$4:$B$13</c:f>
              <c:numCache>
                <c:formatCode>General</c:formatCode>
                <c:ptCount val="10"/>
                <c:pt idx="0">
                  <c:v>1</c:v>
                </c:pt>
                <c:pt idx="1">
                  <c:v>157</c:v>
                </c:pt>
                <c:pt idx="2">
                  <c:v>97</c:v>
                </c:pt>
                <c:pt idx="3">
                  <c:v>32</c:v>
                </c:pt>
                <c:pt idx="4">
                  <c:v>2</c:v>
                </c:pt>
                <c:pt idx="5">
                  <c:v>45</c:v>
                </c:pt>
                <c:pt idx="6">
                  <c:v>3</c:v>
                </c:pt>
                <c:pt idx="7">
                  <c:v>3</c:v>
                </c:pt>
                <c:pt idx="8">
                  <c:v>46</c:v>
                </c:pt>
                <c:pt idx="9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9D-46A5-857E-40181E448DF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63194159"/>
        <c:axId val="1763194991"/>
      </c:barChart>
      <c:catAx>
        <c:axId val="17631941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63194991"/>
        <c:crosses val="autoZero"/>
        <c:auto val="1"/>
        <c:lblAlgn val="ctr"/>
        <c:lblOffset val="100"/>
        <c:noMultiLvlLbl val="0"/>
      </c:catAx>
      <c:valAx>
        <c:axId val="176319499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63194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[Trasllats a 270.xlsx]Full4!Taula dinàmica30</c:name>
    <c:fmtId val="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a-ES" b="1" dirty="0"/>
              <a:t>Nombre d’estudiants traslladats </a:t>
            </a:r>
            <a:r>
              <a:rPr lang="ca-ES" b="1" dirty="0" smtClean="0"/>
              <a:t>a altres centres-estudis</a:t>
            </a:r>
            <a:endParaRPr lang="ca-ES" b="1" dirty="0"/>
          </a:p>
        </c:rich>
      </c:tx>
      <c:layout>
        <c:manualLayout>
          <c:xMode val="edge"/>
          <c:yMode val="edge"/>
          <c:x val="0.25780366371729307"/>
          <c:y val="3.38727233905022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Full4!$B$3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Full4!$A$4:$A$15</c:f>
              <c:strCache>
                <c:ptCount val="12"/>
                <c:pt idx="0">
                  <c:v>024AEU</c:v>
                </c:pt>
                <c:pt idx="1">
                  <c:v>200GREST</c:v>
                </c:pt>
                <c:pt idx="2">
                  <c:v>270GRENINF</c:v>
                </c:pt>
                <c:pt idx="3">
                  <c:v>270MIRI</c:v>
                </c:pt>
                <c:pt idx="4">
                  <c:v>300GREAT</c:v>
                </c:pt>
                <c:pt idx="5">
                  <c:v>300GRSIST</c:v>
                </c:pt>
                <c:pt idx="6">
                  <c:v>340GREEIA</c:v>
                </c:pt>
                <c:pt idx="7">
                  <c:v>340GREFI</c:v>
                </c:pt>
                <c:pt idx="8">
                  <c:v>340GRENINF</c:v>
                </c:pt>
                <c:pt idx="9">
                  <c:v>340GRESEL</c:v>
                </c:pt>
                <c:pt idx="10">
                  <c:v>Sense dades</c:v>
                </c:pt>
                <c:pt idx="11">
                  <c:v>UOC</c:v>
                </c:pt>
              </c:strCache>
            </c:strRef>
          </c:cat>
          <c:val>
            <c:numRef>
              <c:f>Full4!$B$4:$B$15</c:f>
              <c:numCache>
                <c:formatCode>General</c:formatCode>
                <c:ptCount val="12"/>
                <c:pt idx="0">
                  <c:v>3</c:v>
                </c:pt>
                <c:pt idx="1">
                  <c:v>1</c:v>
                </c:pt>
                <c:pt idx="2">
                  <c:v>41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16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7-4448-8077-A32AD628202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990107248"/>
        <c:axId val="1990103088"/>
      </c:barChart>
      <c:catAx>
        <c:axId val="199010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90103088"/>
        <c:crosses val="autoZero"/>
        <c:auto val="1"/>
        <c:lblAlgn val="ctr"/>
        <c:lblOffset val="100"/>
        <c:noMultiLvlLbl val="0"/>
      </c:catAx>
      <c:valAx>
        <c:axId val="1990103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010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[Trasllats a 270.xlsx]FIB-Comarques!Taula dinàmica30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a-ES" b="1" dirty="0" smtClean="0"/>
              <a:t>Estudiants</a:t>
            </a:r>
            <a:r>
              <a:rPr lang="ca-ES" b="1" baseline="0" dirty="0" smtClean="0"/>
              <a:t> traslladats al centre 270-FIB per </a:t>
            </a:r>
          </a:p>
          <a:p>
            <a:pPr>
              <a:defRPr b="1"/>
            </a:pPr>
            <a:r>
              <a:rPr lang="ca-ES" b="1" baseline="0" dirty="0" smtClean="0"/>
              <a:t>comarques de domicili familiar</a:t>
            </a:r>
            <a:endParaRPr lang="ca-E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ivotFmts>
      <c:pivotFmt>
        <c:idx val="0"/>
      </c:pivotFmt>
      <c:pivotFmt>
        <c:idx val="1"/>
        <c:spPr>
          <a:gradFill>
            <a:gsLst>
              <a:gs pos="0">
                <a:schemeClr val="accent1"/>
              </a:gs>
              <a:gs pos="100000">
                <a:schemeClr val="accent1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c:spPr>
        <c:marker>
          <c:symbol val="circle"/>
          <c:size val="6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>
            <a:gsLst>
              <a:gs pos="0">
                <a:schemeClr val="accent1"/>
              </a:gs>
              <a:gs pos="100000">
                <a:schemeClr val="accent1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>
            <a:gsLst>
              <a:gs pos="0">
                <a:schemeClr val="accent1"/>
              </a:gs>
              <a:gs pos="100000">
                <a:schemeClr val="accent1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'FIB-Comarques'!$C$3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5"/>
              <c:layout>
                <c:manualLayout>
                  <c:x val="0"/>
                  <c:y val="5.20222860841301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0B4-4C4E-B80E-0CCD43A8C6A6}"/>
                </c:ext>
              </c:extLst>
            </c:dLbl>
            <c:dLbl>
              <c:idx val="6"/>
              <c:layout>
                <c:manualLayout>
                  <c:x val="0"/>
                  <c:y val="4.9518541803559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0B4-4C4E-B80E-0CCD43A8C6A6}"/>
                </c:ext>
              </c:extLst>
            </c:dLbl>
            <c:dLbl>
              <c:idx val="7"/>
              <c:layout>
                <c:manualLayout>
                  <c:x val="1.4937118846185275E-3"/>
                  <c:y val="5.20222860841301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0B4-4C4E-B80E-0CCD43A8C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'FIB-Comarques'!$A$4:$B$11</c:f>
              <c:multiLvlStrCache>
                <c:ptCount val="8"/>
                <c:lvl>
                  <c:pt idx="0">
                    <c:v>ALT PENEDÈS</c:v>
                  </c:pt>
                  <c:pt idx="1">
                    <c:v>BAIX LLOBREGAT</c:v>
                  </c:pt>
                  <c:pt idx="2">
                    <c:v>BARCELONÈS</c:v>
                  </c:pt>
                  <c:pt idx="3">
                    <c:v>GARRAF</c:v>
                  </c:pt>
                  <c:pt idx="4">
                    <c:v>MARESME</c:v>
                  </c:pt>
                  <c:pt idx="5">
                    <c:v>NO CATALUNYA</c:v>
                  </c:pt>
                  <c:pt idx="6">
                    <c:v>VALLÈS ORIENTAL</c:v>
                  </c:pt>
                  <c:pt idx="7">
                    <c:v>BAIX LLOBREGAT</c:v>
                  </c:pt>
                </c:lvl>
                <c:lvl>
                  <c:pt idx="0">
                    <c:v>270GRENINF</c:v>
                  </c:pt>
                  <c:pt idx="7">
                    <c:v>270MIRI</c:v>
                  </c:pt>
                </c:lvl>
              </c:multiLvlStrCache>
            </c:multiLvlStrRef>
          </c:cat>
          <c:val>
            <c:numRef>
              <c:f>'FIB-Comarques'!$C$4:$C$11</c:f>
              <c:numCache>
                <c:formatCode>General</c:formatCode>
                <c:ptCount val="8"/>
                <c:pt idx="0">
                  <c:v>4</c:v>
                </c:pt>
                <c:pt idx="1">
                  <c:v>9</c:v>
                </c:pt>
                <c:pt idx="2">
                  <c:v>18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B4-4C4E-B80E-0CCD43A8C6A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59386256"/>
        <c:axId val="659383344"/>
      </c:barChart>
      <c:catAx>
        <c:axId val="65938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ES"/>
          </a:p>
        </c:txPr>
        <c:crossAx val="659383344"/>
        <c:crosses val="autoZero"/>
        <c:auto val="1"/>
        <c:lblAlgn val="ctr"/>
        <c:lblOffset val="100"/>
        <c:noMultiLvlLbl val="0"/>
      </c:catAx>
      <c:valAx>
        <c:axId val="659383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938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pivotSource>
    <c:name>[Trasllats a 270.xlsx]Situació expedient!Taula dinàmica15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1800" dirty="0" smtClean="0"/>
              <a:t>Situació de l’expedient actual dels estudiants</a:t>
            </a:r>
            <a:r>
              <a:rPr lang="ca-ES" sz="1800" baseline="0" dirty="0" smtClean="0"/>
              <a:t> traslladats </a:t>
            </a:r>
          </a:p>
          <a:p>
            <a:pPr>
              <a:defRPr sz="1800"/>
            </a:pPr>
            <a:r>
              <a:rPr lang="ca-ES" sz="1800" baseline="0" dirty="0" smtClean="0"/>
              <a:t>a altres centres-estudis</a:t>
            </a:r>
            <a:endParaRPr lang="ca-ES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 prstMaterial="plastic">
              <a:bevelT w="254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'Situació expedient'!$C$3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shade val="72000"/>
                    <a:satMod val="12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25400" dir="5400000" algn="ctr" rotWithShape="0">
                <a:srgbClr val="000000">
                  <a:alpha val="69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'Situació expedient'!$A$4:$B$17</c:f>
              <c:multiLvlStrCache>
                <c:ptCount val="14"/>
                <c:lvl>
                  <c:pt idx="0">
                    <c:v>Sense informació</c:v>
                  </c:pt>
                  <c:pt idx="1">
                    <c:v>Sense informació</c:v>
                  </c:pt>
                  <c:pt idx="2">
                    <c:v>Abandonament</c:v>
                  </c:pt>
                  <c:pt idx="3">
                    <c:v>Desvinculat per baix rendiment</c:v>
                  </c:pt>
                  <c:pt idx="4">
                    <c:v>Matriculat</c:v>
                  </c:pt>
                  <c:pt idx="5">
                    <c:v>No apte de FS/FI</c:v>
                  </c:pt>
                  <c:pt idx="6">
                    <c:v>Sense informació</c:v>
                  </c:pt>
                  <c:pt idx="7">
                    <c:v>Titulat</c:v>
                  </c:pt>
                  <c:pt idx="8">
                    <c:v>Trasllat d'expedient</c:v>
                  </c:pt>
                  <c:pt idx="9">
                    <c:v>Matriculat</c:v>
                  </c:pt>
                  <c:pt idx="10">
                    <c:v>No apte de FS/FI</c:v>
                  </c:pt>
                  <c:pt idx="11">
                    <c:v>Sense informació</c:v>
                  </c:pt>
                  <c:pt idx="12">
                    <c:v>(en blanc)</c:v>
                  </c:pt>
                  <c:pt idx="13">
                    <c:v>Trasllat d'expedient</c:v>
                  </c:pt>
                </c:lvl>
                <c:lvl>
                  <c:pt idx="0">
                    <c:v>024AEU</c:v>
                  </c:pt>
                  <c:pt idx="1">
                    <c:v>200GREST</c:v>
                  </c:pt>
                  <c:pt idx="2">
                    <c:v>270GRENINF</c:v>
                  </c:pt>
                  <c:pt idx="9">
                    <c:v>270MIRI</c:v>
                  </c:pt>
                  <c:pt idx="10">
                    <c:v>300GREAT</c:v>
                  </c:pt>
                  <c:pt idx="11">
                    <c:v>300GRSIST</c:v>
                  </c:pt>
                  <c:pt idx="12">
                    <c:v>Sense dades</c:v>
                  </c:pt>
                  <c:pt idx="13">
                    <c:v>UOC</c:v>
                  </c:pt>
                </c:lvl>
              </c:multiLvlStrCache>
            </c:multiLvlStrRef>
          </c:cat>
          <c:val>
            <c:numRef>
              <c:f>'Situació expedient'!$C$4:$C$17</c:f>
              <c:numCache>
                <c:formatCode>General</c:formatCode>
                <c:ptCount val="14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25</c:v>
                </c:pt>
                <c:pt idx="5">
                  <c:v>1</c:v>
                </c:pt>
                <c:pt idx="6">
                  <c:v>5</c:v>
                </c:pt>
                <c:pt idx="7">
                  <c:v>7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16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F1-4E43-ACDB-6F113FD8425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47851280"/>
        <c:axId val="647855856"/>
      </c:barChart>
      <c:catAx>
        <c:axId val="64785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47855856"/>
        <c:crosses val="autoZero"/>
        <c:auto val="1"/>
        <c:lblAlgn val="ctr"/>
        <c:lblOffset val="100"/>
        <c:noMultiLvlLbl val="0"/>
      </c:catAx>
      <c:valAx>
        <c:axId val="64785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4785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[No superen FS o 1ANY a INFORMATICA.xlsx]Full3!Taula dinàmica35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dirty="0"/>
              <a:t>Estudiants que no han continuat els </a:t>
            </a:r>
            <a:r>
              <a:rPr lang="ca-ES" dirty="0" smtClean="0"/>
              <a:t>estudis del Grau d’Enginyeria Informàtica</a:t>
            </a:r>
            <a:r>
              <a:rPr lang="ca-ES" baseline="0" dirty="0" smtClean="0"/>
              <a:t> per </a:t>
            </a:r>
            <a:r>
              <a:rPr lang="ca-ES" baseline="0" dirty="0"/>
              <a:t>manca de rendiment acadèmic</a:t>
            </a:r>
            <a:endParaRPr lang="ca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ivotFmts>
      <c:pivotFmt>
        <c:idx val="0"/>
      </c:pivotFmt>
      <c:pivotFmt>
        <c:idx val="1"/>
        <c:spPr>
          <a:solidFill>
            <a:schemeClr val="accent1">
              <a:alpha val="85000"/>
            </a:schemeClr>
          </a:solidFill>
          <a:ln w="9525" cap="flat" cmpd="sng" algn="ctr">
            <a:solidFill>
              <a:schemeClr val="lt1">
                <a:alpha val="50000"/>
              </a:schemeClr>
            </a:solidFill>
            <a:round/>
          </a:ln>
          <a:effectLst/>
        </c:spPr>
        <c:marker>
          <c:symbol val="circle"/>
          <c:size val="6"/>
          <c:spPr>
            <a:solidFill>
              <a:schemeClr val="accent1">
                <a:alpha val="85000"/>
              </a:schemeClr>
            </a:solidFill>
            <a:ln>
              <a:noFill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>
              <a:alpha val="85000"/>
            </a:schemeClr>
          </a:solidFill>
          <a:ln w="9525" cap="flat" cmpd="sng" algn="ctr">
            <a:solidFill>
              <a:schemeClr val="lt1">
                <a:alpha val="50000"/>
              </a:schemeClr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>
              <a:alpha val="85000"/>
            </a:schemeClr>
          </a:solidFill>
          <a:ln w="9525" cap="flat" cmpd="sng" algn="ctr">
            <a:solidFill>
              <a:schemeClr val="lt1">
                <a:alpha val="50000"/>
              </a:schemeClr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Full3!$B$3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Full3!$A$4:$A$5</c:f>
              <c:strCache>
                <c:ptCount val="2"/>
                <c:pt idx="0">
                  <c:v>No apte de FS/FI</c:v>
                </c:pt>
                <c:pt idx="1">
                  <c:v>No apte de 1r any</c:v>
                </c:pt>
              </c:strCache>
            </c:strRef>
          </c:cat>
          <c:val>
            <c:numRef>
              <c:f>Full3!$B$4:$B$5</c:f>
              <c:numCache>
                <c:formatCode>General</c:formatCode>
                <c:ptCount val="2"/>
                <c:pt idx="0">
                  <c:v>32</c:v>
                </c:pt>
                <c:pt idx="1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18-44F0-915B-B6F1A1A0F3A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28993343"/>
        <c:axId val="1828997087"/>
      </c:barChart>
      <c:catAx>
        <c:axId val="18289933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28997087"/>
        <c:crosses val="autoZero"/>
        <c:auto val="1"/>
        <c:lblAlgn val="ctr"/>
        <c:lblOffset val="100"/>
        <c:noMultiLvlLbl val="0"/>
      </c:catAx>
      <c:valAx>
        <c:axId val="1828997087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28993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1600" b="1" dirty="0">
                <a:latin typeface="Arial" panose="020B0604020202020204" pitchFamily="34" charset="0"/>
                <a:cs typeface="Arial" panose="020B0604020202020204" pitchFamily="34" charset="0"/>
              </a:rPr>
              <a:t>Comparativa</a:t>
            </a:r>
            <a:r>
              <a:rPr lang="ca-ES" sz="16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notes d'accés al Grau d'Enginyeria Informàtica </a:t>
            </a:r>
            <a:endParaRPr lang="ca-ES" sz="1600" b="1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600"/>
            </a:pPr>
            <a:r>
              <a:rPr lang="ca-ES" sz="16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a-ES" sz="1600" b="1" baseline="0" dirty="0">
                <a:latin typeface="Arial" panose="020B0604020202020204" pitchFamily="34" charset="0"/>
                <a:cs typeface="Arial" panose="020B0604020202020204" pitchFamily="34" charset="0"/>
              </a:rPr>
              <a:t>la FIB i a l'EPSEVG</a:t>
            </a:r>
            <a:endParaRPr lang="ca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Full1!$D$3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Full1!$B$4:$C$15</c:f>
              <c:multiLvlStrCache>
                <c:ptCount val="12"/>
                <c:lvl>
                  <c:pt idx="0">
                    <c:v>5-6 </c:v>
                  </c:pt>
                  <c:pt idx="1">
                    <c:v>6-7 </c:v>
                  </c:pt>
                  <c:pt idx="2">
                    <c:v>7-8 </c:v>
                  </c:pt>
                  <c:pt idx="3">
                    <c:v>8-9 </c:v>
                  </c:pt>
                  <c:pt idx="4">
                    <c:v>&gt;9 </c:v>
                  </c:pt>
                  <c:pt idx="7">
                    <c:v>5-6 </c:v>
                  </c:pt>
                  <c:pt idx="8">
                    <c:v>6-7 </c:v>
                  </c:pt>
                  <c:pt idx="9">
                    <c:v>7-8 </c:v>
                  </c:pt>
                  <c:pt idx="10">
                    <c:v>8-9 </c:v>
                  </c:pt>
                  <c:pt idx="11">
                    <c:v>&gt;9 </c:v>
                  </c:pt>
                </c:lvl>
                <c:lvl>
                  <c:pt idx="0">
                    <c:v>Notes d'accés</c:v>
                  </c:pt>
                  <c:pt idx="7">
                    <c:v>Notes d'accés</c:v>
                  </c:pt>
                </c:lvl>
              </c:multiLvlStrCache>
            </c:multiLvlStrRef>
          </c:cat>
          <c:val>
            <c:numRef>
              <c:f>Full1!$D$4:$D$15</c:f>
              <c:numCache>
                <c:formatCode>0.00%</c:formatCode>
                <c:ptCount val="12"/>
                <c:pt idx="0">
                  <c:v>8.0000000000000002E-3</c:v>
                </c:pt>
                <c:pt idx="1">
                  <c:v>5.2999999999999999E-2</c:v>
                </c:pt>
                <c:pt idx="2">
                  <c:v>0.28499999999999998</c:v>
                </c:pt>
                <c:pt idx="3">
                  <c:v>0.23200000000000001</c:v>
                </c:pt>
                <c:pt idx="4">
                  <c:v>0.42299999999999999</c:v>
                </c:pt>
                <c:pt idx="6" formatCode="General">
                  <c:v>0</c:v>
                </c:pt>
                <c:pt idx="7">
                  <c:v>0.40400000000000003</c:v>
                </c:pt>
                <c:pt idx="8">
                  <c:v>0.308</c:v>
                </c:pt>
                <c:pt idx="9">
                  <c:v>0.154</c:v>
                </c:pt>
                <c:pt idx="10">
                  <c:v>5.8000000000000003E-2</c:v>
                </c:pt>
                <c:pt idx="11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7-494D-AB2E-650C53C66F94}"/>
            </c:ext>
          </c:extLst>
        </c:ser>
        <c:ser>
          <c:idx val="1"/>
          <c:order val="1"/>
          <c:tx>
            <c:strRef>
              <c:f>Full1!$E$3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Full1!$B$4:$C$15</c:f>
              <c:multiLvlStrCache>
                <c:ptCount val="12"/>
                <c:lvl>
                  <c:pt idx="0">
                    <c:v>5-6 </c:v>
                  </c:pt>
                  <c:pt idx="1">
                    <c:v>6-7 </c:v>
                  </c:pt>
                  <c:pt idx="2">
                    <c:v>7-8 </c:v>
                  </c:pt>
                  <c:pt idx="3">
                    <c:v>8-9 </c:v>
                  </c:pt>
                  <c:pt idx="4">
                    <c:v>&gt;9 </c:v>
                  </c:pt>
                  <c:pt idx="7">
                    <c:v>5-6 </c:v>
                  </c:pt>
                  <c:pt idx="8">
                    <c:v>6-7 </c:v>
                  </c:pt>
                  <c:pt idx="9">
                    <c:v>7-8 </c:v>
                  </c:pt>
                  <c:pt idx="10">
                    <c:v>8-9 </c:v>
                  </c:pt>
                  <c:pt idx="11">
                    <c:v>&gt;9 </c:v>
                  </c:pt>
                </c:lvl>
                <c:lvl>
                  <c:pt idx="0">
                    <c:v>Notes d'accés</c:v>
                  </c:pt>
                  <c:pt idx="7">
                    <c:v>Notes d'accés</c:v>
                  </c:pt>
                </c:lvl>
              </c:multiLvlStrCache>
            </c:multiLvlStrRef>
          </c:cat>
          <c:val>
            <c:numRef>
              <c:f>Full1!$E$4:$E$15</c:f>
              <c:numCache>
                <c:formatCode>0.00%</c:formatCode>
                <c:ptCount val="12"/>
                <c:pt idx="0" formatCode="0%">
                  <c:v>0.01</c:v>
                </c:pt>
                <c:pt idx="1">
                  <c:v>2.1999999999999999E-2</c:v>
                </c:pt>
                <c:pt idx="2">
                  <c:v>0.34200000000000003</c:v>
                </c:pt>
                <c:pt idx="3">
                  <c:v>0.26300000000000001</c:v>
                </c:pt>
                <c:pt idx="4">
                  <c:v>0.36399999999999999</c:v>
                </c:pt>
                <c:pt idx="6" formatCode="General">
                  <c:v>0</c:v>
                </c:pt>
                <c:pt idx="7">
                  <c:v>0.47499999999999998</c:v>
                </c:pt>
                <c:pt idx="8">
                  <c:v>0.28799999999999998</c:v>
                </c:pt>
                <c:pt idx="9">
                  <c:v>0.16900000000000001</c:v>
                </c:pt>
                <c:pt idx="10">
                  <c:v>5.0999999999999997E-2</c:v>
                </c:pt>
                <c:pt idx="11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7-494D-AB2E-650C53C66F94}"/>
            </c:ext>
          </c:extLst>
        </c:ser>
        <c:ser>
          <c:idx val="2"/>
          <c:order val="2"/>
          <c:tx>
            <c:strRef>
              <c:f>Full1!$F$3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Full1!$B$4:$C$15</c:f>
              <c:multiLvlStrCache>
                <c:ptCount val="12"/>
                <c:lvl>
                  <c:pt idx="0">
                    <c:v>5-6 </c:v>
                  </c:pt>
                  <c:pt idx="1">
                    <c:v>6-7 </c:v>
                  </c:pt>
                  <c:pt idx="2">
                    <c:v>7-8 </c:v>
                  </c:pt>
                  <c:pt idx="3">
                    <c:v>8-9 </c:v>
                  </c:pt>
                  <c:pt idx="4">
                    <c:v>&gt;9 </c:v>
                  </c:pt>
                  <c:pt idx="7">
                    <c:v>5-6 </c:v>
                  </c:pt>
                  <c:pt idx="8">
                    <c:v>6-7 </c:v>
                  </c:pt>
                  <c:pt idx="9">
                    <c:v>7-8 </c:v>
                  </c:pt>
                  <c:pt idx="10">
                    <c:v>8-9 </c:v>
                  </c:pt>
                  <c:pt idx="11">
                    <c:v>&gt;9 </c:v>
                  </c:pt>
                </c:lvl>
                <c:lvl>
                  <c:pt idx="0">
                    <c:v>Notes d'accés</c:v>
                  </c:pt>
                  <c:pt idx="7">
                    <c:v>Notes d'accés</c:v>
                  </c:pt>
                </c:lvl>
              </c:multiLvlStrCache>
            </c:multiLvlStrRef>
          </c:cat>
          <c:val>
            <c:numRef>
              <c:f>Full1!$F$4:$F$15</c:f>
              <c:numCache>
                <c:formatCode>0%</c:formatCode>
                <c:ptCount val="12"/>
                <c:pt idx="0" formatCode="0.00%">
                  <c:v>0.29099999999999998</c:v>
                </c:pt>
                <c:pt idx="1">
                  <c:v>0.01</c:v>
                </c:pt>
                <c:pt idx="2" formatCode="0.00%">
                  <c:v>7.2999999999999995E-2</c:v>
                </c:pt>
                <c:pt idx="3" formatCode="0.00%">
                  <c:v>0.28899999999999998</c:v>
                </c:pt>
                <c:pt idx="4" formatCode="0.00%">
                  <c:v>0.33700000000000002</c:v>
                </c:pt>
                <c:pt idx="6" formatCode="General">
                  <c:v>0</c:v>
                </c:pt>
                <c:pt idx="7" formatCode="0.00%">
                  <c:v>0.442</c:v>
                </c:pt>
                <c:pt idx="8">
                  <c:v>0.25</c:v>
                </c:pt>
                <c:pt idx="9" formatCode="0.00%">
                  <c:v>0.21199999999999999</c:v>
                </c:pt>
                <c:pt idx="10" formatCode="0.00%">
                  <c:v>9.6000000000000002E-2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B7-494D-AB2E-650C53C66F94}"/>
            </c:ext>
          </c:extLst>
        </c:ser>
        <c:ser>
          <c:idx val="3"/>
          <c:order val="3"/>
          <c:tx>
            <c:strRef>
              <c:f>Full1!$G$3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Full1!$B$4:$C$15</c:f>
              <c:multiLvlStrCache>
                <c:ptCount val="12"/>
                <c:lvl>
                  <c:pt idx="0">
                    <c:v>5-6 </c:v>
                  </c:pt>
                  <c:pt idx="1">
                    <c:v>6-7 </c:v>
                  </c:pt>
                  <c:pt idx="2">
                    <c:v>7-8 </c:v>
                  </c:pt>
                  <c:pt idx="3">
                    <c:v>8-9 </c:v>
                  </c:pt>
                  <c:pt idx="4">
                    <c:v>&gt;9 </c:v>
                  </c:pt>
                  <c:pt idx="7">
                    <c:v>5-6 </c:v>
                  </c:pt>
                  <c:pt idx="8">
                    <c:v>6-7 </c:v>
                  </c:pt>
                  <c:pt idx="9">
                    <c:v>7-8 </c:v>
                  </c:pt>
                  <c:pt idx="10">
                    <c:v>8-9 </c:v>
                  </c:pt>
                  <c:pt idx="11">
                    <c:v>&gt;9 </c:v>
                  </c:pt>
                </c:lvl>
                <c:lvl>
                  <c:pt idx="0">
                    <c:v>Notes d'accés</c:v>
                  </c:pt>
                  <c:pt idx="7">
                    <c:v>Notes d'accés</c:v>
                  </c:pt>
                </c:lvl>
              </c:multiLvlStrCache>
            </c:multiLvlStrRef>
          </c:cat>
          <c:val>
            <c:numRef>
              <c:f>Full1!$G$4:$G$15</c:f>
              <c:numCache>
                <c:formatCode>0.00%</c:formatCode>
                <c:ptCount val="12"/>
                <c:pt idx="0">
                  <c:v>3.0000000000000001E-3</c:v>
                </c:pt>
                <c:pt idx="1">
                  <c:v>5.0000000000000001E-3</c:v>
                </c:pt>
                <c:pt idx="2" formatCode="0%">
                  <c:v>0.01</c:v>
                </c:pt>
                <c:pt idx="3">
                  <c:v>0.23599999999999999</c:v>
                </c:pt>
                <c:pt idx="4">
                  <c:v>0.42299999999999999</c:v>
                </c:pt>
                <c:pt idx="6" formatCode="General">
                  <c:v>0</c:v>
                </c:pt>
                <c:pt idx="7">
                  <c:v>0.246</c:v>
                </c:pt>
                <c:pt idx="8">
                  <c:v>0.33800000000000002</c:v>
                </c:pt>
                <c:pt idx="9">
                  <c:v>0.215</c:v>
                </c:pt>
                <c:pt idx="10">
                  <c:v>0.108</c:v>
                </c:pt>
                <c:pt idx="11">
                  <c:v>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B7-494D-AB2E-650C53C66F94}"/>
            </c:ext>
          </c:extLst>
        </c:ser>
        <c:ser>
          <c:idx val="4"/>
          <c:order val="4"/>
          <c:tx>
            <c:strRef>
              <c:f>Full1!$H$3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Full1!$B$4:$C$15</c:f>
              <c:multiLvlStrCache>
                <c:ptCount val="12"/>
                <c:lvl>
                  <c:pt idx="0">
                    <c:v>5-6 </c:v>
                  </c:pt>
                  <c:pt idx="1">
                    <c:v>6-7 </c:v>
                  </c:pt>
                  <c:pt idx="2">
                    <c:v>7-8 </c:v>
                  </c:pt>
                  <c:pt idx="3">
                    <c:v>8-9 </c:v>
                  </c:pt>
                  <c:pt idx="4">
                    <c:v>&gt;9 </c:v>
                  </c:pt>
                  <c:pt idx="7">
                    <c:v>5-6 </c:v>
                  </c:pt>
                  <c:pt idx="8">
                    <c:v>6-7 </c:v>
                  </c:pt>
                  <c:pt idx="9">
                    <c:v>7-8 </c:v>
                  </c:pt>
                  <c:pt idx="10">
                    <c:v>8-9 </c:v>
                  </c:pt>
                  <c:pt idx="11">
                    <c:v>&gt;9 </c:v>
                  </c:pt>
                </c:lvl>
                <c:lvl>
                  <c:pt idx="0">
                    <c:v>Notes d'accés</c:v>
                  </c:pt>
                  <c:pt idx="7">
                    <c:v>Notes d'accés</c:v>
                  </c:pt>
                </c:lvl>
              </c:multiLvlStrCache>
            </c:multiLvlStrRef>
          </c:cat>
          <c:val>
            <c:numRef>
              <c:f>Full1!$H$4:$H$15</c:f>
              <c:numCache>
                <c:formatCode>0%</c:formatCode>
                <c:ptCount val="12"/>
                <c:pt idx="0" formatCode="0.00%">
                  <c:v>8.0000000000000002E-3</c:v>
                </c:pt>
                <c:pt idx="1">
                  <c:v>0.01</c:v>
                </c:pt>
                <c:pt idx="2" formatCode="General">
                  <c:v>0</c:v>
                </c:pt>
                <c:pt idx="3" formatCode="0.00%">
                  <c:v>0.185</c:v>
                </c:pt>
                <c:pt idx="4" formatCode="0.00%">
                  <c:v>0.79700000000000004</c:v>
                </c:pt>
                <c:pt idx="6" formatCode="General">
                  <c:v>0</c:v>
                </c:pt>
                <c:pt idx="7" formatCode="0.00%">
                  <c:v>3.5999999999999997E-2</c:v>
                </c:pt>
                <c:pt idx="8" formatCode="0.00%">
                  <c:v>0.38200000000000001</c:v>
                </c:pt>
                <c:pt idx="9" formatCode="0.00%">
                  <c:v>0.436</c:v>
                </c:pt>
                <c:pt idx="10" formatCode="0.00%">
                  <c:v>0.127</c:v>
                </c:pt>
                <c:pt idx="11" formatCode="0.00%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B7-494D-AB2E-650C53C66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5000783"/>
        <c:axId val="1976108143"/>
      </c:barChart>
      <c:catAx>
        <c:axId val="1835000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76108143"/>
        <c:crosses val="autoZero"/>
        <c:auto val="1"/>
        <c:lblAlgn val="ctr"/>
        <c:lblOffset val="100"/>
        <c:noMultiLvlLbl val="0"/>
      </c:catAx>
      <c:valAx>
        <c:axId val="1976108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35000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a-ES" b="1">
                <a:latin typeface="Arial" panose="020B0604020202020204" pitchFamily="34" charset="0"/>
                <a:cs typeface="Arial" panose="020B0604020202020204" pitchFamily="34" charset="0"/>
              </a:rPr>
              <a:t>Comparativa</a:t>
            </a:r>
            <a:r>
              <a:rPr lang="ca-ES" b="1" baseline="0">
                <a:latin typeface="Arial" panose="020B0604020202020204" pitchFamily="34" charset="0"/>
                <a:cs typeface="Arial" panose="020B0604020202020204" pitchFamily="34" charset="0"/>
              </a:rPr>
              <a:t> per agrupació de les notes d'accés al Grau d'Enginyeria Informàtica a la FIB i a l'EPSEVG</a:t>
            </a:r>
            <a:endParaRPr lang="ca-ES" b="1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Full2!$C$3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Full2!$A$4:$B$10</c:f>
              <c:multiLvlStrCache>
                <c:ptCount val="7"/>
                <c:lvl>
                  <c:pt idx="0">
                    <c:v>5-6 </c:v>
                  </c:pt>
                  <c:pt idx="1">
                    <c:v>6-7-8</c:v>
                  </c:pt>
                  <c:pt idx="2">
                    <c:v>8-9-&gt;9</c:v>
                  </c:pt>
                  <c:pt idx="4">
                    <c:v>5-6 </c:v>
                  </c:pt>
                  <c:pt idx="5">
                    <c:v>6-7-8</c:v>
                  </c:pt>
                  <c:pt idx="6">
                    <c:v>8-9-&gt;9</c:v>
                  </c:pt>
                </c:lvl>
                <c:lvl>
                  <c:pt idx="0">
                    <c:v>Notes d'accés</c:v>
                  </c:pt>
                  <c:pt idx="4">
                    <c:v>Notes d'accés</c:v>
                  </c:pt>
                </c:lvl>
              </c:multiLvlStrCache>
            </c:multiLvlStrRef>
          </c:cat>
          <c:val>
            <c:numRef>
              <c:f>Full2!$C$4:$C$10</c:f>
              <c:numCache>
                <c:formatCode>0.00%</c:formatCode>
                <c:ptCount val="7"/>
                <c:pt idx="0">
                  <c:v>8.0000000000000002E-3</c:v>
                </c:pt>
                <c:pt idx="1">
                  <c:v>0.33799999999999997</c:v>
                </c:pt>
                <c:pt idx="2">
                  <c:v>0.65500000000000003</c:v>
                </c:pt>
                <c:pt idx="3" formatCode="General">
                  <c:v>0</c:v>
                </c:pt>
                <c:pt idx="4">
                  <c:v>0.40400000000000003</c:v>
                </c:pt>
                <c:pt idx="5">
                  <c:v>0.46199999999999997</c:v>
                </c:pt>
                <c:pt idx="6">
                  <c:v>0.13500000000000001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E-4ED0-AFDA-4FA5222BFB11}"/>
            </c:ext>
          </c:extLst>
        </c:ser>
        <c:ser>
          <c:idx val="1"/>
          <c:order val="1"/>
          <c:tx>
            <c:strRef>
              <c:f>Full2!$D$3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Full2!$A$4:$B$10</c:f>
              <c:multiLvlStrCache>
                <c:ptCount val="7"/>
                <c:lvl>
                  <c:pt idx="0">
                    <c:v>5-6 </c:v>
                  </c:pt>
                  <c:pt idx="1">
                    <c:v>6-7-8</c:v>
                  </c:pt>
                  <c:pt idx="2">
                    <c:v>8-9-&gt;9</c:v>
                  </c:pt>
                  <c:pt idx="4">
                    <c:v>5-6 </c:v>
                  </c:pt>
                  <c:pt idx="5">
                    <c:v>6-7-8</c:v>
                  </c:pt>
                  <c:pt idx="6">
                    <c:v>8-9-&gt;9</c:v>
                  </c:pt>
                </c:lvl>
                <c:lvl>
                  <c:pt idx="0">
                    <c:v>Notes d'accés</c:v>
                  </c:pt>
                  <c:pt idx="4">
                    <c:v>Notes d'accés</c:v>
                  </c:pt>
                </c:lvl>
              </c:multiLvlStrCache>
            </c:multiLvlStrRef>
          </c:cat>
          <c:val>
            <c:numRef>
              <c:f>Full2!$D$4:$D$10</c:f>
              <c:numCache>
                <c:formatCode>0.00%</c:formatCode>
                <c:ptCount val="7"/>
                <c:pt idx="0">
                  <c:v>0.01</c:v>
                </c:pt>
                <c:pt idx="1">
                  <c:v>0.36400000000000005</c:v>
                </c:pt>
                <c:pt idx="2">
                  <c:v>0.627</c:v>
                </c:pt>
                <c:pt idx="3" formatCode="General">
                  <c:v>0</c:v>
                </c:pt>
                <c:pt idx="4">
                  <c:v>0.47499999999999998</c:v>
                </c:pt>
                <c:pt idx="5">
                  <c:v>0.45699999999999996</c:v>
                </c:pt>
                <c:pt idx="6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E-4ED0-AFDA-4FA5222BFB11}"/>
            </c:ext>
          </c:extLst>
        </c:ser>
        <c:ser>
          <c:idx val="2"/>
          <c:order val="2"/>
          <c:tx>
            <c:strRef>
              <c:f>Full2!$E$3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Full2!$A$4:$B$10</c:f>
              <c:multiLvlStrCache>
                <c:ptCount val="7"/>
                <c:lvl>
                  <c:pt idx="0">
                    <c:v>5-6 </c:v>
                  </c:pt>
                  <c:pt idx="1">
                    <c:v>6-7-8</c:v>
                  </c:pt>
                  <c:pt idx="2">
                    <c:v>8-9-&gt;9</c:v>
                  </c:pt>
                  <c:pt idx="4">
                    <c:v>5-6 </c:v>
                  </c:pt>
                  <c:pt idx="5">
                    <c:v>6-7-8</c:v>
                  </c:pt>
                  <c:pt idx="6">
                    <c:v>8-9-&gt;9</c:v>
                  </c:pt>
                </c:lvl>
                <c:lvl>
                  <c:pt idx="0">
                    <c:v>Notes d'accés</c:v>
                  </c:pt>
                  <c:pt idx="4">
                    <c:v>Notes d'accés</c:v>
                  </c:pt>
                </c:lvl>
              </c:multiLvlStrCache>
            </c:multiLvlStrRef>
          </c:cat>
          <c:val>
            <c:numRef>
              <c:f>Full2!$E$4:$E$10</c:f>
              <c:numCache>
                <c:formatCode>0.00%</c:formatCode>
                <c:ptCount val="7"/>
                <c:pt idx="0">
                  <c:v>0.29099999999999998</c:v>
                </c:pt>
                <c:pt idx="1">
                  <c:v>8.299999999999999E-2</c:v>
                </c:pt>
                <c:pt idx="2">
                  <c:v>0.626</c:v>
                </c:pt>
                <c:pt idx="3" formatCode="General">
                  <c:v>0</c:v>
                </c:pt>
                <c:pt idx="4">
                  <c:v>0.442</c:v>
                </c:pt>
                <c:pt idx="5">
                  <c:v>0.46199999999999997</c:v>
                </c:pt>
                <c:pt idx="6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DE-4ED0-AFDA-4FA5222BFB11}"/>
            </c:ext>
          </c:extLst>
        </c:ser>
        <c:ser>
          <c:idx val="3"/>
          <c:order val="3"/>
          <c:tx>
            <c:strRef>
              <c:f>Full2!$F$3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Full2!$A$4:$B$10</c:f>
              <c:multiLvlStrCache>
                <c:ptCount val="7"/>
                <c:lvl>
                  <c:pt idx="0">
                    <c:v>5-6 </c:v>
                  </c:pt>
                  <c:pt idx="1">
                    <c:v>6-7-8</c:v>
                  </c:pt>
                  <c:pt idx="2">
                    <c:v>8-9-&gt;9</c:v>
                  </c:pt>
                  <c:pt idx="4">
                    <c:v>5-6 </c:v>
                  </c:pt>
                  <c:pt idx="5">
                    <c:v>6-7-8</c:v>
                  </c:pt>
                  <c:pt idx="6">
                    <c:v>8-9-&gt;9</c:v>
                  </c:pt>
                </c:lvl>
                <c:lvl>
                  <c:pt idx="0">
                    <c:v>Notes d'accés</c:v>
                  </c:pt>
                  <c:pt idx="4">
                    <c:v>Notes d'accés</c:v>
                  </c:pt>
                </c:lvl>
              </c:multiLvlStrCache>
            </c:multiLvlStrRef>
          </c:cat>
          <c:val>
            <c:numRef>
              <c:f>Full2!$F$4:$F$10</c:f>
              <c:numCache>
                <c:formatCode>0.00%</c:formatCode>
                <c:ptCount val="7"/>
                <c:pt idx="0">
                  <c:v>3.0000000000000001E-3</c:v>
                </c:pt>
                <c:pt idx="1">
                  <c:v>1.4999999999999999E-2</c:v>
                </c:pt>
                <c:pt idx="2">
                  <c:v>0.65900000000000003</c:v>
                </c:pt>
                <c:pt idx="3" formatCode="General">
                  <c:v>0</c:v>
                </c:pt>
                <c:pt idx="4">
                  <c:v>0.246</c:v>
                </c:pt>
                <c:pt idx="5">
                  <c:v>0.55300000000000005</c:v>
                </c:pt>
                <c:pt idx="6">
                  <c:v>0.16999999999999998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DE-4ED0-AFDA-4FA5222BFB11}"/>
            </c:ext>
          </c:extLst>
        </c:ser>
        <c:ser>
          <c:idx val="4"/>
          <c:order val="4"/>
          <c:tx>
            <c:strRef>
              <c:f>Full2!$G$3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Full2!$A$4:$B$10</c:f>
              <c:multiLvlStrCache>
                <c:ptCount val="7"/>
                <c:lvl>
                  <c:pt idx="0">
                    <c:v>5-6 </c:v>
                  </c:pt>
                  <c:pt idx="1">
                    <c:v>6-7-8</c:v>
                  </c:pt>
                  <c:pt idx="2">
                    <c:v>8-9-&gt;9</c:v>
                  </c:pt>
                  <c:pt idx="4">
                    <c:v>5-6 </c:v>
                  </c:pt>
                  <c:pt idx="5">
                    <c:v>6-7-8</c:v>
                  </c:pt>
                  <c:pt idx="6">
                    <c:v>8-9-&gt;9</c:v>
                  </c:pt>
                </c:lvl>
                <c:lvl>
                  <c:pt idx="0">
                    <c:v>Notes d'accés</c:v>
                  </c:pt>
                  <c:pt idx="4">
                    <c:v>Notes d'accés</c:v>
                  </c:pt>
                </c:lvl>
              </c:multiLvlStrCache>
            </c:multiLvlStrRef>
          </c:cat>
          <c:val>
            <c:numRef>
              <c:f>Full2!$G$4:$G$10</c:f>
              <c:numCache>
                <c:formatCode>0.00%</c:formatCode>
                <c:ptCount val="7"/>
                <c:pt idx="0">
                  <c:v>8.0000000000000002E-3</c:v>
                </c:pt>
                <c:pt idx="1">
                  <c:v>0.01</c:v>
                </c:pt>
                <c:pt idx="2">
                  <c:v>0.98199999999999998</c:v>
                </c:pt>
                <c:pt idx="3" formatCode="General">
                  <c:v>0</c:v>
                </c:pt>
                <c:pt idx="4">
                  <c:v>3.5999999999999997E-2</c:v>
                </c:pt>
                <c:pt idx="5">
                  <c:v>0.81800000000000006</c:v>
                </c:pt>
                <c:pt idx="6">
                  <c:v>0.14499999999999999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DE-4ED0-AFDA-4FA5222BF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2385839"/>
        <c:axId val="1832386671"/>
      </c:barChart>
      <c:catAx>
        <c:axId val="1832385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32386671"/>
        <c:crosses val="autoZero"/>
        <c:auto val="1"/>
        <c:lblAlgn val="ctr"/>
        <c:lblOffset val="100"/>
        <c:noMultiLvlLbl val="0"/>
      </c:catAx>
      <c:valAx>
        <c:axId val="1832386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3238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69D6D-8552-42A5-9FD4-ACF61BEB1373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5AD53-8687-4537-BD66-9CBBD01E194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4033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a-ES" smtClean="0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6579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6202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50790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40643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8462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91633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1576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26200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96738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809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9386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91453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51847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00868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18562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236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5196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12942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a d'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35882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73000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896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8504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0129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0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7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881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151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3866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2630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579F09-67E7-4109-ABE5-9D4FE635F522}" type="datetimeFigureOut">
              <a:rPr lang="ca-ES" smtClean="0"/>
              <a:t>4/5/2018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F57FAB8-C2AB-4BE8-BAEC-7122726456B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558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36700" y="2349500"/>
            <a:ext cx="9144000" cy="1524000"/>
          </a:xfrm>
        </p:spPr>
        <p:txBody>
          <a:bodyPr>
            <a:noAutofit/>
          </a:bodyPr>
          <a:lstStyle/>
          <a:p>
            <a:pPr algn="ctr"/>
            <a:r>
              <a:rPr lang="ca-E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Grau EN Enginyeria Informàtica</a:t>
            </a:r>
            <a:endParaRPr lang="ca-E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2" descr="Nou%20logo-epsevg_img_13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5" y="304800"/>
            <a:ext cx="3126015" cy="725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28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388258" y="883441"/>
            <a:ext cx="1106714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l’estudi que s’ha realitzat es poden obtenir certes conclusions:</a:t>
            </a:r>
          </a:p>
          <a:p>
            <a:pPr algn="just"/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L’estudi s’ha fet sobre els expedients acadèmics de 464 estudiants matriculats, des del curs acadèmic 2010-1 fins al 2017-2.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70 estudiants (el 15,09%) han demanat els trasllat d’expedient a altres centres de la UPC o a altres universitats.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D’aquests 70 estudiants, 42 d’ells (el 60%) han demanat el trasllat a estudis impartits a la 270-FIB.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Dels 42 estudiants traslladats a la FIB, només 9 (21,43%) tenen el domicili familiar a la comarca del Garraf o properes (Alt Penedès). La resta son de la comarca del Barcelonès (18 – 42,86%) o de comarques properes com el Baix Llobregat, el Maresme o el Vallès Oriental (15 – 35,71%).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Dels 42 estudiants traslladats a la 270-FIB, 25 (59,52%) continuen matriculats actualment, 7 (16,67%) d’ells ja estan titulats, 2 (4,76%) no continuen per baix rendiment, 1 (2,38%) per trasllat d’expedient a un altre universitat i 6 (14,29%) estudiants no estan matriculats al 2017-2. Es a dir, 10 estudiants (23,81%) no continua vinculat a la FIB.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Dels 464 estudiants, 129 d’ells (27,80%) no poden continuar els estudis per baix rendiment per no superar els crèdits mínim en el primer curs o no superar la fase selectiva en el termini màxim establert.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S’ha d’analitzar la comparativa d’indicadors entre els estudis de Grau d’Enginyeria Informàtica impartits a la FIB a la nostra escola. En especial els indicadors de: No aptes a 1r curs, Taxa d’abandonament i Taxa de graduació.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 últim, hem 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d’analitzar també les dues 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gràfiques </a:t>
            </a:r>
            <a:r>
              <a:rPr lang="ca-ES" sz="1400" smtClean="0">
                <a:latin typeface="Arial" panose="020B0604020202020204" pitchFamily="34" charset="0"/>
                <a:cs typeface="Arial" panose="020B0604020202020204" pitchFamily="34" charset="0"/>
              </a:rPr>
              <a:t>comparatives </a:t>
            </a:r>
            <a:r>
              <a:rPr lang="ca-ES" sz="1400" smtClean="0">
                <a:latin typeface="Arial" panose="020B0604020202020204" pitchFamily="34" charset="0"/>
                <a:cs typeface="Arial" panose="020B0604020202020204" pitchFamily="34" charset="0"/>
              </a:rPr>
              <a:t>amb la 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distribució de notes 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d’accés al Grau d’Enginyeria Informàtica als dos centres de la UPC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a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 descr="Nou%20logo-epsevg_img_13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11" y="139890"/>
            <a:ext cx="1951260" cy="447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/>
          <p:cNvSpPr txBox="1"/>
          <p:nvPr/>
        </p:nvSpPr>
        <p:spPr>
          <a:xfrm>
            <a:off x="9127677" y="1141820"/>
            <a:ext cx="30534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Aquesta gràfica ens dona informació sobre la situació acadèmica actual dels expedients dels estudiants d’Enginyeria Informàtica.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Les dades corresponen al període des del 2010-1 fins al 2017-2.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QuadreDeText 3"/>
          <p:cNvSpPr txBox="1"/>
          <p:nvPr/>
        </p:nvSpPr>
        <p:spPr>
          <a:xfrm>
            <a:off x="2922933" y="6308265"/>
            <a:ext cx="3543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b="1" dirty="0" smtClean="0"/>
              <a:t>Total estudiants matriculats: 464</a:t>
            </a:r>
            <a:endParaRPr lang="ca-ES" sz="1400" b="1" dirty="0"/>
          </a:p>
        </p:txBody>
      </p:sp>
      <p:graphicFrame>
        <p:nvGraphicFramePr>
          <p:cNvPr id="6" name="Gràfic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333035"/>
              </p:ext>
            </p:extLst>
          </p:nvPr>
        </p:nvGraphicFramePr>
        <p:xfrm>
          <a:off x="261489" y="914399"/>
          <a:ext cx="8866188" cy="520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2" descr="Nou%20logo-epsevg_img_13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89" y="90905"/>
            <a:ext cx="1951260" cy="447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97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àfic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544287"/>
              </p:ext>
            </p:extLst>
          </p:nvPr>
        </p:nvGraphicFramePr>
        <p:xfrm>
          <a:off x="457200" y="1028700"/>
          <a:ext cx="8432800" cy="47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QuadreDeText 4"/>
          <p:cNvSpPr txBox="1"/>
          <p:nvPr/>
        </p:nvSpPr>
        <p:spPr>
          <a:xfrm>
            <a:off x="9024258" y="1202872"/>
            <a:ext cx="30534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Aquesta gràfica ens dona informació sobre el nombre d’estudiants traslladats a un altre centre-estudi de la UPC o d’altre universitat.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Les dades corresponen al període des del 2010-1 fins al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2017-2.</a:t>
            </a:r>
          </a:p>
        </p:txBody>
      </p:sp>
      <p:sp>
        <p:nvSpPr>
          <p:cNvPr id="2" name="QuadreDeText 1"/>
          <p:cNvSpPr txBox="1"/>
          <p:nvPr/>
        </p:nvSpPr>
        <p:spPr>
          <a:xfrm>
            <a:off x="3505200" y="5816600"/>
            <a:ext cx="3543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b="1" dirty="0" smtClean="0"/>
              <a:t>Total estudiants matriculats: 464</a:t>
            </a:r>
          </a:p>
          <a:p>
            <a:r>
              <a:rPr lang="ca-ES" sz="1400" b="1" dirty="0" smtClean="0"/>
              <a:t>Total estudiants traslladats:     70 (15,09%)</a:t>
            </a:r>
          </a:p>
          <a:p>
            <a:endParaRPr lang="ca-ES" sz="1400" b="1" dirty="0"/>
          </a:p>
        </p:txBody>
      </p:sp>
      <p:pic>
        <p:nvPicPr>
          <p:cNvPr id="6" name="Imagen 2" descr="Nou%20logo-epsevg_img_13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11" y="159845"/>
            <a:ext cx="1951260" cy="447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05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/>
          <p:cNvSpPr txBox="1"/>
          <p:nvPr/>
        </p:nvSpPr>
        <p:spPr>
          <a:xfrm>
            <a:off x="9225643" y="1197429"/>
            <a:ext cx="28411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Aquesta gràfica ens dona informació sobre el nombre d’estudiants traslladats al centre 270-FIB per comarques de domicili familiar.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Les dades corresponen al període des del 2010-1 fins al 2017-2.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àfic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16214"/>
              </p:ext>
            </p:extLst>
          </p:nvPr>
        </p:nvGraphicFramePr>
        <p:xfrm>
          <a:off x="335075" y="870858"/>
          <a:ext cx="8743610" cy="5072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2" descr="Nou%20logo-epsevg_img_13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4" y="173699"/>
            <a:ext cx="1951260" cy="447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36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àfic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152217"/>
              </p:ext>
            </p:extLst>
          </p:nvPr>
        </p:nvGraphicFramePr>
        <p:xfrm>
          <a:off x="457200" y="838201"/>
          <a:ext cx="8556171" cy="513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QuadreDeText 2"/>
          <p:cNvSpPr txBox="1"/>
          <p:nvPr/>
        </p:nvSpPr>
        <p:spPr>
          <a:xfrm>
            <a:off x="9138559" y="1958249"/>
            <a:ext cx="30534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Aquesta gràfica ens dona informació sobre el nombre d’estudiants traslladats a centre-estudis i la situació actual que tenen a l’expedient acadèmic.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Les dades corresponen al període des del 2010-1 fins al 2017-2.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2" descr="Nou%20logo-epsevg_img_13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5" y="165306"/>
            <a:ext cx="1951260" cy="447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84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/>
          <p:cNvSpPr txBox="1"/>
          <p:nvPr/>
        </p:nvSpPr>
        <p:spPr>
          <a:xfrm>
            <a:off x="9127677" y="1141820"/>
            <a:ext cx="30534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Aquesta gràfica ens dona informació sobre el nombre d’estudiants del Grau d’Enginyeria Informàtica que no han continuat els estudis per manca de rendiment acadèmic.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Les dades corresponen al període des del 2010-1 fins al 2017-2.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QuadreDeText 3"/>
          <p:cNvSpPr txBox="1"/>
          <p:nvPr/>
        </p:nvSpPr>
        <p:spPr>
          <a:xfrm>
            <a:off x="3479800" y="5867399"/>
            <a:ext cx="3543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b="1" dirty="0" smtClean="0"/>
              <a:t>Total estudiants matriculats: 464</a:t>
            </a:r>
          </a:p>
          <a:p>
            <a:r>
              <a:rPr lang="ca-ES" sz="1400" b="1" dirty="0" smtClean="0"/>
              <a:t>Total estudiants no superen: 129 (27,80%)</a:t>
            </a:r>
          </a:p>
          <a:p>
            <a:endParaRPr lang="ca-ES" sz="1400" b="1" dirty="0"/>
          </a:p>
        </p:txBody>
      </p:sp>
      <p:graphicFrame>
        <p:nvGraphicFramePr>
          <p:cNvPr id="5" name="Gràfic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089998"/>
              </p:ext>
            </p:extLst>
          </p:nvPr>
        </p:nvGraphicFramePr>
        <p:xfrm>
          <a:off x="322262" y="849086"/>
          <a:ext cx="8631238" cy="489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n 2" descr="Nou%20logo-epsevg_img_13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25" y="114300"/>
            <a:ext cx="1951260" cy="447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88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17" y="665057"/>
            <a:ext cx="11332483" cy="451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àfic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886116"/>
              </p:ext>
            </p:extLst>
          </p:nvPr>
        </p:nvGraphicFramePr>
        <p:xfrm>
          <a:off x="368300" y="1092201"/>
          <a:ext cx="8816975" cy="475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QuadreDeText 2"/>
          <p:cNvSpPr txBox="1"/>
          <p:nvPr/>
        </p:nvSpPr>
        <p:spPr>
          <a:xfrm>
            <a:off x="1714500" y="2184400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270 - FIB</a:t>
            </a:r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QuadreDeText 4"/>
          <p:cNvSpPr txBox="1"/>
          <p:nvPr/>
        </p:nvSpPr>
        <p:spPr>
          <a:xfrm>
            <a:off x="6375400" y="2197100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340 - EPSEVG</a:t>
            </a:r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QuadreDeText 5"/>
          <p:cNvSpPr txBox="1"/>
          <p:nvPr/>
        </p:nvSpPr>
        <p:spPr>
          <a:xfrm>
            <a:off x="9138559" y="1624420"/>
            <a:ext cx="30534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Aquesta gràfica ens dona una comparativa sobre les notes d’accés al Grau d’Enginyeria Informàtica dels dos centres de la UPC.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Les dades corresponen al període des del 2013-1 fins al 2017-1.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àfic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727165"/>
              </p:ext>
            </p:extLst>
          </p:nvPr>
        </p:nvGraphicFramePr>
        <p:xfrm>
          <a:off x="812800" y="1299368"/>
          <a:ext cx="8013700" cy="447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QuadreDeText 3"/>
          <p:cNvSpPr txBox="1"/>
          <p:nvPr/>
        </p:nvSpPr>
        <p:spPr>
          <a:xfrm>
            <a:off x="2311400" y="2146300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270 - FIB</a:t>
            </a:r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QuadreDeText 4"/>
          <p:cNvSpPr txBox="1"/>
          <p:nvPr/>
        </p:nvSpPr>
        <p:spPr>
          <a:xfrm>
            <a:off x="6172200" y="2146300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340 - EPSEVG</a:t>
            </a:r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QuadreDeText 5"/>
          <p:cNvSpPr txBox="1"/>
          <p:nvPr/>
        </p:nvSpPr>
        <p:spPr>
          <a:xfrm>
            <a:off x="9036959" y="1751420"/>
            <a:ext cx="30534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Aquesta gràfica ens dona una comparativa per agrupació de les notes d’accés al Grau d’Enginyeria Informàtica dels dos centres de la UPC.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Les dades corresponen al període des del 2013-1 fins al 2017-1.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3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375</TotalTime>
  <Words>727</Words>
  <Application>Microsoft Office PowerPoint</Application>
  <PresentationFormat>Pantalla panoràmica</PresentationFormat>
  <Paragraphs>65</Paragraphs>
  <Slides>10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2</vt:i4>
      </vt:variant>
      <vt:variant>
        <vt:lpstr>Títols de les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Tw Cen MT</vt:lpstr>
      <vt:lpstr>Wingdings 2</vt:lpstr>
      <vt:lpstr>HDOfficeLightV0</vt:lpstr>
      <vt:lpstr>Gota</vt:lpstr>
      <vt:lpstr>Grau EN Enginyeria Informàtica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Francisco Miguel Munoz</dc:creator>
  <cp:lastModifiedBy>UPC</cp:lastModifiedBy>
  <cp:revision>60</cp:revision>
  <dcterms:created xsi:type="dcterms:W3CDTF">2018-05-02T07:54:20Z</dcterms:created>
  <dcterms:modified xsi:type="dcterms:W3CDTF">2018-05-04T11:59:20Z</dcterms:modified>
</cp:coreProperties>
</file>